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4" r:id="rId9"/>
    <p:sldId id="26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9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F8854-55C5-462B-8FCC-08E689674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865B410-B34A-4BB0-9EE8-112C4397D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A4CF5D-8E42-42F3-B14F-04538D9B7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ED4-341B-4F6B-A40D-1139A8045EE9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2469B0-20B7-415E-9CA3-3B8111AAC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2739EE-7F1F-40FE-A02D-E0AA3C137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B362-7E88-4467-9968-C903EB5D3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44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ADCC1-4CC1-41D2-A554-5B27A500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7845CE6-03EA-4AC0-85A3-E7F085FE8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63F520-DFBA-41D2-9878-6EAE66F4F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ED4-341B-4F6B-A40D-1139A8045EE9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42C78F-5B0D-44E0-9F3A-A61DB908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51DEBA-4F47-4525-8D77-E56C95FE8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B362-7E88-4467-9968-C903EB5D3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394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0FB3F29-31E9-4E20-B90C-A095D1613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3F039BF-914C-4191-897C-6A59C71FA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1E5B69-92AD-4D13-B490-02AADE0C1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ED4-341B-4F6B-A40D-1139A8045EE9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C760B7-C8C5-427B-A66D-15E611A91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E0A8E7-1380-48DE-B3A5-2106F741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B362-7E88-4467-9968-C903EB5D3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52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4FAAB5-828C-4F42-A591-F50340654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90CBB3-F0BF-4279-A738-9E7F3F11A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07540F-15D4-4F1E-982C-39E28E23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ED4-341B-4F6B-A40D-1139A8045EE9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D64EA9-5807-4E0B-9B8B-04C5C8F4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2E15DA-B961-4B16-98CE-A1587F48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B362-7E88-4467-9968-C903EB5D3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28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0C415-630E-44BC-8EF5-866DC42E3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4E4FF0-2E46-4D86-93D9-B682D06AD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D411C1-3E81-4962-AC12-4C8BDFE42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ED4-341B-4F6B-A40D-1139A8045EE9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31B451-A2F9-4E59-B530-93A74AF51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405273-CB55-4139-8797-4960CC0DD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B362-7E88-4467-9968-C903EB5D3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04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267E66-9EF3-4188-941C-0195455B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10B837-14FC-4A50-98A6-17C73284B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088E2DB-57B6-478B-9D82-CAE9757A9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A2A91C-D40F-4CA3-8585-91A52D8EC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ED4-341B-4F6B-A40D-1139A8045EE9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BC63FE-61B9-446D-A7D3-80E6119DD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5C421A-4D4D-4A83-AA3F-FC26A77B9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B362-7E88-4467-9968-C903EB5D3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65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7E7226-3067-4844-A412-CE092700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1331EC-0A21-4DDA-A316-7E32B44E2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93EE112-A252-4A8F-AB02-3B066F645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6DFAB77-76FD-4CE7-B38F-E803D403B8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D1D7D8B-F8BB-4D1E-B8E0-AEC7629C91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7AF898A-77A1-4544-ABED-433D84062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ED4-341B-4F6B-A40D-1139A8045EE9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1346EDB-87F3-48CD-A52C-952671F6B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196CCBF-2B09-4DB1-9BDA-3A76268FB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B362-7E88-4467-9968-C903EB5D3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38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F8EFD0-44A0-4F31-8927-8BF59FD3F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A8BCBC6-1F43-4191-938C-F8167727E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ED4-341B-4F6B-A40D-1139A8045EE9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77A80F7-F573-4D00-9A83-6DCF2C308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F931C2-3386-4A0D-A012-5709B742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B362-7E88-4467-9968-C903EB5D3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6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D3A100B-25E5-408B-B591-EB63EE83D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ED4-341B-4F6B-A40D-1139A8045EE9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738E746-D5C1-4BA5-BCF5-DDA1F1859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17B401-EE71-4929-867E-31DDAE8E5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B362-7E88-4467-9968-C903EB5D3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5244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C2E16A-8504-4747-8E40-D0E1F8FD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D987A3-75E2-4A73-9447-865DAD3D7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9CC3C8E-6506-42B5-9203-D83A06020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B3724F-8B12-43CC-84E3-1506FEE61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ED4-341B-4F6B-A40D-1139A8045EE9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916DA5-E154-48EB-9C11-DA98635D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E53EC3-BD7A-44C3-87E0-6D0790E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B362-7E88-4467-9968-C903EB5D3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08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00A254-9CB1-457B-A7A2-4976DA137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FEF88C6-3713-4A0C-83DF-D50D82EA7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F4DBBE-2065-4644-9B92-26FB3BC71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151F4ED-2A02-450F-BFAC-39A20ACC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FED4-341B-4F6B-A40D-1139A8045EE9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93A0BF-4517-4943-A94D-0BE44770D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F7E825-101B-4148-8AFC-23D682759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B362-7E88-4467-9968-C903EB5D3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05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B95468D-98A6-4A47-AC40-2C42DD9B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3A9962-713D-48A2-A158-D7611C680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C32241-996B-4164-8109-7D2ED6234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4FED4-341B-4F6B-A40D-1139A8045EE9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99F042-1163-467D-B3E9-ED13353B6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A2EB85-7B71-41C2-AD1A-38211384B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DB362-7E88-4467-9968-C903EB5D3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18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A24083-3CAC-40C4-9389-5D47B0B7D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0959" y="-1087667"/>
            <a:ext cx="3710866" cy="921352"/>
          </a:xfrm>
        </p:spPr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F4698FA-BACE-406E-AFF9-B6EB38298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7093" y="1446663"/>
            <a:ext cx="9144000" cy="1050877"/>
          </a:xfrm>
        </p:spPr>
        <p:txBody>
          <a:bodyPr>
            <a:normAutofit fontScale="92500" lnSpcReduction="10000"/>
          </a:bodyPr>
          <a:lstStyle/>
          <a:p>
            <a:r>
              <a:rPr lang="cs-CZ" sz="4800" b="1" dirty="0"/>
              <a:t>Zahraniční stáž Athény, Řecko</a:t>
            </a:r>
          </a:p>
          <a:p>
            <a:r>
              <a:rPr lang="cs-CZ" dirty="0"/>
              <a:t>31. 10. – 3. 11. 2021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AEAC9E-70CF-4B67-8138-3B3645CDD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55" y="0"/>
            <a:ext cx="6717277" cy="144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89" y="2497540"/>
            <a:ext cx="5285507" cy="396765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939" y="2130670"/>
            <a:ext cx="3481858" cy="464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06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392D50-DE1D-49BA-81CB-229930550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r>
              <a:rPr lang="cs-CZ" u="sng" dirty="0">
                <a:latin typeface="+mn-lt"/>
              </a:rPr>
              <a:t>Cíl stáže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C8FDD0-A31F-4402-B5F2-6763EFBCE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1572126"/>
            <a:ext cx="10591799" cy="5097616"/>
          </a:xfrm>
        </p:spPr>
        <p:txBody>
          <a:bodyPr>
            <a:noAutofit/>
          </a:bodyPr>
          <a:lstStyle/>
          <a:p>
            <a:pPr marL="352425" indent="-35242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Seznámení se systémem řeckého školského systému a odlišnou kulturou</a:t>
            </a:r>
          </a:p>
          <a:p>
            <a:pPr marL="352425" indent="-35242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Zaměření především na práci s dětmi s odlišným mateřským jazykem  (OMJ)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Rozdílnosti soukromých a státních škol v praxi a jejich srovnání </a:t>
            </a:r>
          </a:p>
          <a:p>
            <a:pPr marL="0" indent="363538">
              <a:lnSpc>
                <a:spcPct val="100000"/>
              </a:lnSpc>
              <a:buNone/>
            </a:pPr>
            <a:r>
              <a:rPr lang="cs-CZ" dirty="0"/>
              <a:t>s naším školským systémem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 Pozorování a stínování učitelů při jejich práci s dětmi s OMJ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 Získávání nových zkušeností při sledování práce učitelů s dětmi s OMJ</a:t>
            </a:r>
          </a:p>
        </p:txBody>
      </p:sp>
    </p:spTree>
    <p:extLst>
      <p:ext uri="{BB962C8B-B14F-4D97-AF65-F5344CB8AC3E}">
        <p14:creationId xmlns:p14="http://schemas.microsoft.com/office/powerpoint/2010/main" val="241893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D0D8C-A79D-49D7-8F08-4D754CC5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9835"/>
          </a:xfrm>
        </p:spPr>
        <p:txBody>
          <a:bodyPr>
            <a:normAutofit/>
          </a:bodyPr>
          <a:lstStyle/>
          <a:p>
            <a:r>
              <a:rPr lang="cs-CZ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latin typeface="+mn-lt"/>
              </a:rPr>
              <a:t>The 35th Kindergarten of Athens</a:t>
            </a:r>
            <a:endParaRPr lang="cs-CZ" sz="8800" b="1" u="sng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BAFE78-F609-4C1A-8588-15065EBE2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4960"/>
            <a:ext cx="11466095" cy="52730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Státní mateřská škola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Provoz mateřské školy začíná v 8,15 hodin a končí v 16,00 hodin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Škola poskytuje předškolní vzdělávání pro děti 3 let do 6 let</a:t>
            </a:r>
          </a:p>
          <a:p>
            <a:pPr marL="363538" indent="-36353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Školu navštěvuje 25 žáků, z toho je 24 dětí s OMJ </a:t>
            </a:r>
          </a:p>
          <a:p>
            <a:pPr marL="352425" indent="0">
              <a:lnSpc>
                <a:spcPct val="100000"/>
              </a:lnSpc>
              <a:buNone/>
            </a:pPr>
            <a:r>
              <a:rPr lang="cs-CZ" dirty="0"/>
              <a:t>(děti jsou z 15 různých zemí – např. Albánie, </a:t>
            </a:r>
          </a:p>
          <a:p>
            <a:pPr marL="352425" indent="0">
              <a:lnSpc>
                <a:spcPct val="100000"/>
              </a:lnSpc>
              <a:buNone/>
            </a:pPr>
            <a:r>
              <a:rPr lang="cs-CZ" dirty="0"/>
              <a:t>Egypt, Pákistán, Sýrie, Rumunsko, Kongo, …)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Děti s OMJ jsou plně integrovány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Děti mají k dispozici venkovní prostor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2"/>
          <a:stretch/>
        </p:blipFill>
        <p:spPr>
          <a:xfrm>
            <a:off x="7707749" y="3717343"/>
            <a:ext cx="4290429" cy="29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65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0D62D9-B388-4AE7-BF4F-B67BD2113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6369" y="3671107"/>
            <a:ext cx="2666086" cy="3016241"/>
          </a:xfrm>
        </p:spPr>
        <p:txBody>
          <a:bodyPr>
            <a:normAutofit fontScale="90000"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cs-CZ" sz="3600" dirty="0">
                <a:latin typeface="+mn-lt"/>
              </a:rPr>
              <a:t>Děti mají spoustu pomůcek </a:t>
            </a:r>
            <a:br>
              <a:rPr lang="cs-CZ" sz="3600" dirty="0">
                <a:latin typeface="+mn-lt"/>
              </a:rPr>
            </a:br>
            <a:r>
              <a:rPr lang="cs-CZ" sz="3600" dirty="0">
                <a:latin typeface="+mn-lt"/>
              </a:rPr>
              <a:t>pro rozvoj své kreativity</a:t>
            </a:r>
            <a:br>
              <a:rPr lang="cs-CZ" sz="3600" dirty="0">
                <a:latin typeface="+mn-lt"/>
              </a:rPr>
            </a:br>
            <a:br>
              <a:rPr lang="cs-CZ" sz="3200" dirty="0">
                <a:latin typeface="+mn-lt"/>
              </a:rPr>
            </a:br>
            <a:endParaRPr lang="cs-CZ" sz="3200" dirty="0">
              <a:latin typeface="+mn-lt"/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861" y="3187467"/>
            <a:ext cx="4666508" cy="3499881"/>
          </a:xfr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75" y="1990385"/>
            <a:ext cx="3319674" cy="4411243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126740" y="589609"/>
            <a:ext cx="60915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buFont typeface="Wingdings" panose="05000000000000000000" pitchFamily="2" charset="2"/>
              <a:buChar char="Ø"/>
            </a:pPr>
            <a:r>
              <a:rPr lang="cs-CZ" sz="3200" dirty="0"/>
              <a:t>Pořádají se akce pro děti i rodiče, </a:t>
            </a:r>
          </a:p>
          <a:p>
            <a:pPr marL="363538" indent="-363538">
              <a:buNone/>
            </a:pPr>
            <a:r>
              <a:rPr lang="cs-CZ" sz="3200" dirty="0"/>
              <a:t>    aby se navzájem lépe poznali  </a:t>
            </a:r>
          </a:p>
        </p:txBody>
      </p:sp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447" y="244862"/>
            <a:ext cx="3791908" cy="284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80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5937DF-B6F4-4830-BDAA-C9D07749A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444163"/>
            <a:ext cx="9303572" cy="5220361"/>
          </a:xfrm>
        </p:spPr>
        <p:txBody>
          <a:bodyPr>
            <a:normAutofit/>
          </a:bodyPr>
          <a:lstStyle/>
          <a:p>
            <a:pPr marL="444500" indent="-444500">
              <a:buFont typeface="Wingdings" panose="05000000000000000000" pitchFamily="2" charset="2"/>
              <a:buChar char="Ø"/>
            </a:pPr>
            <a:r>
              <a:rPr lang="cs-CZ" sz="3200" dirty="0"/>
              <a:t>Důležité je používání obrázků a opakování slov, rozšiřování slovní zásoby spolu se správnou výslovností </a:t>
            </a:r>
          </a:p>
          <a:p>
            <a:pPr marL="363538" indent="-363538">
              <a:buFont typeface="Wingdings" panose="05000000000000000000" pitchFamily="2" charset="2"/>
              <a:buChar char="Ø"/>
            </a:pPr>
            <a:r>
              <a:rPr lang="cs-CZ" sz="3200" dirty="0"/>
              <a:t>Děti se navzájem seznamují se svou rodnou zemí, </a:t>
            </a:r>
          </a:p>
          <a:p>
            <a:pPr marL="365125" indent="-365125">
              <a:buNone/>
            </a:pPr>
            <a:r>
              <a:rPr lang="cs-CZ" sz="3200" dirty="0"/>
              <a:t>    představují svůj jazyk, své zvyky a tradice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4" y="3044046"/>
            <a:ext cx="4872877" cy="365465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076" y="2484194"/>
            <a:ext cx="3160883" cy="421450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534" y="187019"/>
            <a:ext cx="2769397" cy="207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B0BF4B-59C3-4284-A83E-81D257EA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8051"/>
          </a:xfrm>
        </p:spPr>
        <p:txBody>
          <a:bodyPr>
            <a:noAutofit/>
          </a:bodyPr>
          <a:lstStyle/>
          <a:p>
            <a:r>
              <a:rPr lang="cs-CZ" b="1" u="sng" dirty="0">
                <a:latin typeface="+mn-lt"/>
              </a:rPr>
              <a:t>85o </a:t>
            </a:r>
            <a:r>
              <a:rPr lang="cs-CZ" b="1" u="sng" dirty="0" err="1">
                <a:latin typeface="+mn-lt"/>
              </a:rPr>
              <a:t>Nipiagogeio</a:t>
            </a:r>
            <a:r>
              <a:rPr lang="cs-CZ" b="1" u="sng" dirty="0">
                <a:latin typeface="+mn-lt"/>
              </a:rPr>
              <a:t> </a:t>
            </a:r>
            <a:r>
              <a:rPr lang="cs-CZ" b="1" u="sng" dirty="0" err="1">
                <a:latin typeface="+mn-lt"/>
              </a:rPr>
              <a:t>Athinon</a:t>
            </a:r>
            <a:endParaRPr lang="cs-CZ" b="1" u="sng" dirty="0">
              <a:latin typeface="+mn-lt"/>
            </a:endParaRP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84AC1CD0-6306-40F3-BAC1-96A79446FA9C}"/>
              </a:ext>
            </a:extLst>
          </p:cNvPr>
          <p:cNvSpPr txBox="1">
            <a:spLocks/>
          </p:cNvSpPr>
          <p:nvPr/>
        </p:nvSpPr>
        <p:spPr>
          <a:xfrm>
            <a:off x="642891" y="1118586"/>
            <a:ext cx="10515600" cy="2610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371600"/>
            <a:ext cx="10887636" cy="5486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3200" dirty="0"/>
              <a:t> </a:t>
            </a:r>
            <a:r>
              <a:rPr lang="cs-CZ" dirty="0"/>
              <a:t>Státní mateřská škola v centru Athén</a:t>
            </a:r>
          </a:p>
          <a:p>
            <a:pPr marL="352425" indent="-35242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Celodenní provoz, děti přichází od 8,30 hodin, škola končí v 16,00 hodin (8 dětí je pouze na dopoledne a 9 dětí zůstává až do 16 hodin)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V mateřské škole vyučuje pan ředitel a jedna paní učitelka </a:t>
            </a:r>
          </a:p>
          <a:p>
            <a:pPr marL="363538" indent="-36353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Školu navštěvuje celkem 17 dětí, z toho je 12 dětí 4letých a 5 dětí 5letých</a:t>
            </a:r>
          </a:p>
          <a:p>
            <a:pPr marL="352425" indent="-35242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Děti s OMJ jsou pouze 4 – dva z Albánie, jeden z Gruzie a jeden               z Rumunska </a:t>
            </a:r>
          </a:p>
          <a:p>
            <a:pPr marL="363538" indent="-36353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Školní docházka je povinná od 5 do 15 let</a:t>
            </a:r>
          </a:p>
        </p:txBody>
      </p:sp>
    </p:spTree>
    <p:extLst>
      <p:ext uri="{BB962C8B-B14F-4D97-AF65-F5344CB8AC3E}">
        <p14:creationId xmlns:p14="http://schemas.microsoft.com/office/powerpoint/2010/main" val="1559864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9588" y="547896"/>
            <a:ext cx="4244788" cy="2343222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>
                <a:latin typeface="+mn-lt"/>
              </a:rPr>
              <a:t>Děti mají vše</a:t>
            </a:r>
            <a:br>
              <a:rPr lang="cs-CZ" sz="3200" dirty="0">
                <a:latin typeface="+mn-lt"/>
              </a:rPr>
            </a:br>
            <a:r>
              <a:rPr lang="cs-CZ" sz="3200" dirty="0">
                <a:latin typeface="+mn-lt"/>
              </a:rPr>
              <a:t> v obrázkové podobě (pravidla, počasí, docházka, tematická </a:t>
            </a:r>
            <a:r>
              <a:rPr lang="cs-CZ" sz="3200">
                <a:latin typeface="+mn-lt"/>
              </a:rPr>
              <a:t>tabule)</a:t>
            </a:r>
            <a:endParaRPr lang="cs-CZ" sz="3200" dirty="0">
              <a:latin typeface="+mn-lt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3" y="3048982"/>
            <a:ext cx="4622899" cy="346717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98" y="223323"/>
            <a:ext cx="2325143" cy="31001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0" r="10111"/>
          <a:stretch/>
        </p:blipFill>
        <p:spPr>
          <a:xfrm rot="5400000">
            <a:off x="5905987" y="241402"/>
            <a:ext cx="3193050" cy="306403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9"/>
          <a:stretch/>
        </p:blipFill>
        <p:spPr>
          <a:xfrm rot="5400000">
            <a:off x="7342546" y="3608940"/>
            <a:ext cx="312121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9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5B3C6F-1281-4B46-A7C3-702485A41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65" y="242211"/>
            <a:ext cx="10515600" cy="132556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200" dirty="0">
                <a:latin typeface="+mn-lt"/>
              </a:rPr>
              <a:t>Dvůr školy, kde děti tráví </a:t>
            </a:r>
            <a:br>
              <a:rPr lang="cs-CZ" sz="3200" dirty="0">
                <a:latin typeface="+mn-lt"/>
              </a:rPr>
            </a:br>
            <a:r>
              <a:rPr lang="cs-CZ" sz="3200" dirty="0">
                <a:latin typeface="+mn-lt"/>
              </a:rPr>
              <a:t>                                         volný čas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65" y="1025127"/>
            <a:ext cx="4092388" cy="5456519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176" y="242211"/>
            <a:ext cx="4679577" cy="623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92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BBF7E8-D13E-4837-B0C0-2CD1C722A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047"/>
            <a:ext cx="10515600" cy="1028381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200" dirty="0">
                <a:latin typeface="+mn-lt"/>
              </a:rPr>
              <a:t>Třída je malá, ale prakticky a účelně vybavená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4C5FD78-4722-4D6E-AB3D-43B3163A71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725820"/>
            <a:ext cx="5257800" cy="113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4" y="1222004"/>
            <a:ext cx="3377862" cy="450381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509" y="3325740"/>
            <a:ext cx="3109664" cy="23301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436" y="1578936"/>
            <a:ext cx="4873624" cy="365197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971" y="1143796"/>
            <a:ext cx="1584029" cy="211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354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352</Words>
  <Application>Microsoft Office PowerPoint</Application>
  <PresentationFormat>Širokoúhlá obrazovka</PresentationFormat>
  <Paragraphs>35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Motiv Office</vt:lpstr>
      <vt:lpstr> </vt:lpstr>
      <vt:lpstr>Cíl stáže</vt:lpstr>
      <vt:lpstr> The 35th Kindergarten of Athens</vt:lpstr>
      <vt:lpstr>Děti mají spoustu pomůcek  pro rozvoj své kreativity  </vt:lpstr>
      <vt:lpstr>Prezentace aplikace PowerPoint</vt:lpstr>
      <vt:lpstr>85o Nipiagogeio Athinon</vt:lpstr>
      <vt:lpstr>Děti mají vše  v obrázkové podobě (pravidla, počasí, docházka, tematická tabule)</vt:lpstr>
      <vt:lpstr>Dvůr školy, kde děti tráví                                           volný čas</vt:lpstr>
      <vt:lpstr>Třída je malá, ale prakticky a účelně vybavená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Vladislav Ferkl</dc:creator>
  <cp:lastModifiedBy>Uzivatel</cp:lastModifiedBy>
  <cp:revision>22</cp:revision>
  <dcterms:created xsi:type="dcterms:W3CDTF">2021-10-17T09:04:11Z</dcterms:created>
  <dcterms:modified xsi:type="dcterms:W3CDTF">2021-11-25T09:52:20Z</dcterms:modified>
</cp:coreProperties>
</file>