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F8854-55C5-462B-8FCC-08E689674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65B410-B34A-4BB0-9EE8-112C4397D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A4CF5D-8E42-42F3-B14F-04538D9B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2469B0-20B7-415E-9CA3-3B8111AA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2739EE-7F1F-40FE-A02D-E0AA3C13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4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ADCC1-4CC1-41D2-A554-5B27A500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845CE6-03EA-4AC0-85A3-E7F085FE8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63F520-DFBA-41D2-9878-6EAE66F4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42C78F-5B0D-44E0-9F3A-A61DB908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51DEBA-4F47-4525-8D77-E56C95FE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39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FB3F29-31E9-4E20-B90C-A095D1613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F039BF-914C-4191-897C-6A59C71FA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E5B69-92AD-4D13-B490-02AADE0C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C760B7-C8C5-427B-A66D-15E611A9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E0A8E7-1380-48DE-B3A5-2106F741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52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FAAB5-828C-4F42-A591-F5034065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90CBB3-F0BF-4279-A738-9E7F3F11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07540F-15D4-4F1E-982C-39E28E23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D64EA9-5807-4E0B-9B8B-04C5C8F4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2E15DA-B961-4B16-98CE-A1587F48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2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0C415-630E-44BC-8EF5-866DC42E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4E4FF0-2E46-4D86-93D9-B682D06AD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D411C1-3E81-4962-AC12-4C8BDFE4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31B451-A2F9-4E59-B530-93A74AF5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405273-CB55-4139-8797-4960CC0D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04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67E66-9EF3-4188-941C-0195455B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0B837-14FC-4A50-98A6-17C73284B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88E2DB-57B6-478B-9D82-CAE9757A9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A2A91C-D40F-4CA3-8585-91A52D8E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BC63FE-61B9-446D-A7D3-80E6119D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5C421A-4D4D-4A83-AA3F-FC26A77B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65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E7226-3067-4844-A412-CE092700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1331EC-0A21-4DDA-A316-7E32B44E2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3EE112-A252-4A8F-AB02-3B066F645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6DFAB77-76FD-4CE7-B38F-E803D403B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1D7D8B-F8BB-4D1E-B8E0-AEC7629C9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AF898A-77A1-4544-ABED-433D8406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1346EDB-87F3-48CD-A52C-952671F6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96CCBF-2B09-4DB1-9BDA-3A76268F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8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8EFD0-44A0-4F31-8927-8BF59FD3F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8BCBC6-1F43-4191-938C-F8167727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7A80F7-F573-4D00-9A83-6DCF2C30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F931C2-3386-4A0D-A012-5709B742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6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3A100B-25E5-408B-B591-EB63EE83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38E746-D5C1-4BA5-BCF5-DDA1F185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17B401-EE71-4929-867E-31DDAE8E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24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2E16A-8504-4747-8E40-D0E1F8FD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987A3-75E2-4A73-9447-865DAD3D7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CC3C8E-6506-42B5-9203-D83A06020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3724F-8B12-43CC-84E3-1506FEE6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916DA5-E154-48EB-9C11-DA98635D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E53EC3-BD7A-44C3-87E0-6D0790E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0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0A254-9CB1-457B-A7A2-4976DA13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FEF88C6-3713-4A0C-83DF-D50D82EA7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F4DBBE-2065-4644-9B92-26FB3BC71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51F4ED-2A02-450F-BFAC-39A20ACC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93A0BF-4517-4943-A94D-0BE44770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F7E825-101B-4148-8AFC-23D68275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05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B95468D-98A6-4A47-AC40-2C42DD9B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3A9962-713D-48A2-A158-D7611C680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C32241-996B-4164-8109-7D2ED6234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4FED4-341B-4F6B-A40D-1139A8045EE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99F042-1163-467D-B3E9-ED13353B6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A2EB85-7B71-41C2-AD1A-38211384B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18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24083-3CAC-40C4-9389-5D47B0B7D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9" y="-1087667"/>
            <a:ext cx="3710866" cy="921352"/>
          </a:xfrm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4698FA-BACE-406E-AFF9-B6EB38298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093" y="1446663"/>
            <a:ext cx="9144000" cy="1050877"/>
          </a:xfrm>
        </p:spPr>
        <p:txBody>
          <a:bodyPr>
            <a:normAutofit fontScale="92500" lnSpcReduction="10000"/>
          </a:bodyPr>
          <a:lstStyle/>
          <a:p>
            <a:r>
              <a:rPr lang="cs-CZ" sz="4800" b="1" dirty="0"/>
              <a:t>Zahraniční stáž Madeira, Portugalsko</a:t>
            </a:r>
          </a:p>
          <a:p>
            <a:r>
              <a:rPr lang="cs-CZ" dirty="0"/>
              <a:t>26.4. – 29.4.2022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AEAC9E-70CF-4B67-8138-3B3645CD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55" y="0"/>
            <a:ext cx="6717277" cy="14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golf&#10;&#10;Popis byl vytvořen automaticky">
            <a:extLst>
              <a:ext uri="{FF2B5EF4-FFF2-40B4-BE49-F238E27FC236}">
                <a16:creationId xmlns:a16="http://schemas.microsoft.com/office/drawing/2014/main" id="{178FC8BF-FF38-711B-6CD5-B5623F225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19" y="2497540"/>
            <a:ext cx="5599226" cy="251801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433D826-6EFC-DFA6-9DF2-A71C5D801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92" y="2086024"/>
            <a:ext cx="3258707" cy="4344942"/>
          </a:xfrm>
          <a:prstGeom prst="rect">
            <a:avLst/>
          </a:prstGeom>
        </p:spPr>
      </p:pic>
      <p:pic>
        <p:nvPicPr>
          <p:cNvPr id="19" name="Obrázek 18" descr="Obsah obrázku mapa&#10;&#10;Popis byl vytvořen automaticky">
            <a:extLst>
              <a:ext uri="{FF2B5EF4-FFF2-40B4-BE49-F238E27FC236}">
                <a16:creationId xmlns:a16="http://schemas.microsoft.com/office/drawing/2014/main" id="{8B4A2D4B-A1DE-42AF-54FC-93A5718AD4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b="9815"/>
          <a:stretch/>
        </p:blipFill>
        <p:spPr>
          <a:xfrm>
            <a:off x="1237091" y="4956781"/>
            <a:ext cx="1112409" cy="142452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990D2174-5EA9-A2EA-4996-0F9383A8F1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 b="31667"/>
          <a:stretch/>
        </p:blipFill>
        <p:spPr>
          <a:xfrm>
            <a:off x="4762499" y="4258495"/>
            <a:ext cx="1999326" cy="220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92D50-DE1D-49BA-81CB-2299305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Cíl stáže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8FDD0-A31F-4402-B5F2-6763EFBCE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Seznámení se systémem školského systému na Madeiře se zaměřením na práci s dětmi s odlišným mateřským jazykem (OMJ)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Porovnávání rozdílností v systému soukromých, polosoukromých a státních škol v praxi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Pozorování a stínování učitelů při práci s dětmi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Čerpání inspirace při sledování práce učitelů s dětmi s OMJ a metody jejich zapojování do  vzdělávacích a zájmových aktivit v mateřské škole</a:t>
            </a:r>
          </a:p>
        </p:txBody>
      </p:sp>
    </p:spTree>
    <p:extLst>
      <p:ext uri="{BB962C8B-B14F-4D97-AF65-F5344CB8AC3E}">
        <p14:creationId xmlns:p14="http://schemas.microsoft.com/office/powerpoint/2010/main" val="241893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BAFE78-F609-4C1A-8588-15065EBE2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525"/>
            <a:ext cx="10515600" cy="51332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Polosoukromá mateřská škola s programem </a:t>
            </a:r>
            <a:r>
              <a:rPr lang="cs-CZ" dirty="0" err="1"/>
              <a:t>Eco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Školu navštěvuje 185 žáků, děti s OMJ jsou plně zapojeny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Škola poskytuje předškolní vzdělávání pro děti ve věku od 5 měsíců do 5-6 let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Provozní doba školy začíná v 8,00 hodin a končí v 18,30 hodin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Poslední rok docházky do mateřské školy je povinný a děti se během této doby naučí základy čtení a psaní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 třídách s dětmi do 3 let je v každé třídě 1 paní učitelka a dvě asistentky. Ve třídách starších dětí je jedna paní učitelka a jedna paní asistentka.</a:t>
            </a:r>
            <a:r>
              <a:rPr lang="cs-CZ" dirty="0"/>
              <a:t>   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3BE5E35-C030-45AF-DD37-9F266E024211}"/>
              </a:ext>
            </a:extLst>
          </p:cNvPr>
          <p:cNvSpPr txBox="1"/>
          <p:nvPr/>
        </p:nvSpPr>
        <p:spPr>
          <a:xfrm>
            <a:off x="660400" y="322246"/>
            <a:ext cx="1069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Jardim-Escola</a:t>
            </a: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João</a:t>
            </a: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Deus </a:t>
            </a:r>
            <a:r>
              <a:rPr lang="cs-CZ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Funchal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43926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A7654-81F7-4ED9-AFF9-0BE821249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9783"/>
            <a:ext cx="6132442" cy="2200275"/>
          </a:xfrm>
        </p:spPr>
        <p:txBody>
          <a:bodyPr>
            <a:noAutofit/>
          </a:bodyPr>
          <a:lstStyle/>
          <a:p>
            <a:r>
              <a:rPr lang="cs-CZ" sz="2800" b="1" dirty="0"/>
              <a:t>Výuka dětí probíhá názorně  s využitím barevných obrázků. </a:t>
            </a:r>
            <a:br>
              <a:rPr lang="cs-CZ" sz="2800" b="1" dirty="0"/>
            </a:br>
            <a:r>
              <a:rPr lang="cs-CZ" sz="2800" b="1" dirty="0"/>
              <a:t>Vše je doplněno jednoduchými pokyny</a:t>
            </a:r>
            <a:r>
              <a:rPr lang="cs-CZ" sz="4000" b="1" dirty="0"/>
              <a:t>.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EAD4A08-C5F8-3580-B7DC-DF414D566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91" y="2301891"/>
            <a:ext cx="3215309" cy="428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652087B-B55C-4245-C474-D88DE4505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70699" y="449783"/>
            <a:ext cx="4658691" cy="6215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47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D62D9-B388-4AE7-BF4F-B67BD211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57" y="646285"/>
            <a:ext cx="4456043" cy="2247899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+mn-lt"/>
              </a:rPr>
              <a:t>Základy čtení se učí pomocí slabikování. Pomáhají jim </a:t>
            </a:r>
            <a:br>
              <a:rPr lang="cs-CZ" sz="2800" b="1" dirty="0">
                <a:latin typeface="+mn-lt"/>
              </a:rPr>
            </a:br>
            <a:r>
              <a:rPr lang="cs-CZ" sz="2800" b="1" dirty="0">
                <a:latin typeface="+mn-lt"/>
              </a:rPr>
              <a:t>i barevné obrázky </a:t>
            </a:r>
            <a:br>
              <a:rPr lang="cs-CZ" sz="2800" b="1" dirty="0">
                <a:latin typeface="+mn-lt"/>
              </a:rPr>
            </a:br>
            <a:r>
              <a:rPr lang="cs-CZ" sz="2800" b="1" dirty="0">
                <a:latin typeface="+mn-lt"/>
              </a:rPr>
              <a:t>s popisky.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BDA738-39B5-D5F0-8831-F9EB8C3ED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61" y="2510885"/>
            <a:ext cx="2773565" cy="370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62A415A-02EF-617D-6721-F1CA2E928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75" y="675552"/>
            <a:ext cx="4188273" cy="5536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18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F84E5-6ECC-4657-AA00-1D9F453D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881268"/>
            <a:ext cx="10629900" cy="981698"/>
          </a:xfrm>
        </p:spPr>
        <p:txBody>
          <a:bodyPr/>
          <a:lstStyle/>
          <a:p>
            <a:r>
              <a:rPr lang="cs-CZ" b="1" dirty="0"/>
              <a:t>Děti s </a:t>
            </a:r>
            <a:r>
              <a:rPr lang="cs-CZ" sz="4800" b="1" dirty="0"/>
              <a:t>odlišným</a:t>
            </a:r>
            <a:r>
              <a:rPr lang="cs-CZ" b="1" dirty="0"/>
              <a:t> mateřským jazykem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937DF-B6F4-4830-BDAA-C9D07749A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104"/>
            <a:ext cx="9710530" cy="39889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Děti zde problém s portugalštinou nemají, vzhledem k tomu, že většina dětí nastupuje ještě v </a:t>
            </a:r>
            <a:r>
              <a:rPr lang="cs-CZ" dirty="0" err="1"/>
              <a:t>prelingválním</a:t>
            </a:r>
            <a:r>
              <a:rPr lang="cs-CZ" dirty="0"/>
              <a:t> období.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V případě problému s porozuměním pedagogové využívají techniky alternativní a augmentativní komunikace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Děti s OMJ jsou z Ukrajiny, Ruska a Anglie. Děti z Venezuely nemají s jazykem problémy, protože jde o velmi podobný jazyk, mezi OMJ je tedy nepočítají</a:t>
            </a:r>
          </a:p>
        </p:txBody>
      </p:sp>
    </p:spTree>
    <p:extLst>
      <p:ext uri="{BB962C8B-B14F-4D97-AF65-F5344CB8AC3E}">
        <p14:creationId xmlns:p14="http://schemas.microsoft.com/office/powerpoint/2010/main" val="3698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0BF4B-59C3-4284-A83E-81D257EA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8051"/>
          </a:xfrm>
        </p:spPr>
        <p:txBody>
          <a:bodyPr>
            <a:noAutofit/>
          </a:bodyPr>
          <a:lstStyle/>
          <a:p>
            <a:r>
              <a:rPr lang="cs-CZ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cs-CZ" dirty="0">
                <a:effectLst/>
                <a:latin typeface="+mn-lt"/>
                <a:ea typeface="Times New Roman" panose="02020603050405020304" pitchFamily="18" charset="0"/>
              </a:rPr>
              <a:t>˚</a:t>
            </a:r>
            <a:r>
              <a:rPr lang="cs-CZ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cs-CZ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cs-CZ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PE do </a:t>
            </a:r>
            <a:r>
              <a:rPr lang="cs-CZ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Arieiro</a:t>
            </a:r>
            <a:r>
              <a:rPr lang="cs-CZ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Lombada</a:t>
            </a:r>
            <a:r>
              <a:rPr lang="cs-CZ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Funchal</a:t>
            </a:r>
            <a:endParaRPr lang="cs-CZ" b="1" dirty="0">
              <a:latin typeface="+mn-lt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4AC1CD0-6306-40F3-BAC1-96A79446FA9C}"/>
              </a:ext>
            </a:extLst>
          </p:cNvPr>
          <p:cNvSpPr txBox="1">
            <a:spLocks/>
          </p:cNvSpPr>
          <p:nvPr/>
        </p:nvSpPr>
        <p:spPr>
          <a:xfrm>
            <a:off x="1001486" y="1436914"/>
            <a:ext cx="9383485" cy="4920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Malá polosoukromá škola, která má dvě heterogenní třídy mateřské školy a 1.- 4. třídu základní školy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1 třída = max 25 dětí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 školce 1 třída = 1 učitelka + 1 asistent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 základní škole 1 třída = 1 učitelka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 předměty: tělocvik, angličtina, hudební výchova dochází externí lektoři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 této mateřské škole je 5 dětí s OMJ, a to národnosti ruské, ukrajinské a čínské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86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B3C6F-1281-4B46-A7C3-702485A4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914401"/>
            <a:ext cx="7232925" cy="1739900"/>
          </a:xfrm>
        </p:spPr>
        <p:txBody>
          <a:bodyPr>
            <a:normAutofit/>
          </a:bodyPr>
          <a:lstStyle/>
          <a:p>
            <a:r>
              <a:rPr lang="cs-CZ" sz="2800" b="1" dirty="0"/>
              <a:t>Koutky aktivit ve třídách jsou malé, ale dostatečně vybavené a velmi efektivně využívané.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8F9AFB0-01AB-D6E0-2909-BA1E8A361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47" y="3182955"/>
            <a:ext cx="4026326" cy="301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0677835-2916-3F1D-2C7E-DC1EBA46A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4" y="3182955"/>
            <a:ext cx="3918423" cy="293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01D6893-02C7-53FF-7A6F-FC64397DC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423" y="1570388"/>
            <a:ext cx="3409531" cy="4545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29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BF7E8-D13E-4837-B0C0-2CD1C722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3" y="622298"/>
            <a:ext cx="10515600" cy="827088"/>
          </a:xfrm>
        </p:spPr>
        <p:txBody>
          <a:bodyPr>
            <a:normAutofit/>
          </a:bodyPr>
          <a:lstStyle/>
          <a:p>
            <a:r>
              <a:rPr lang="cs-CZ" sz="2800" b="1" dirty="0"/>
              <a:t>Péčí o zahradu a mazlíčky naplňují statut Ekoškoly.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C5FD78-4722-4D6E-AB3D-43B3163A71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25820"/>
            <a:ext cx="5257800" cy="11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koš, klec, kov, ruční vozík&#10;&#10;Popis byl vytvořen automaticky">
            <a:extLst>
              <a:ext uri="{FF2B5EF4-FFF2-40B4-BE49-F238E27FC236}">
                <a16:creationId xmlns:a16="http://schemas.microsoft.com/office/drawing/2014/main" id="{FE4621DE-F814-1BBD-18AB-DE8CE2CB3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12916"/>
            <a:ext cx="4186647" cy="2812904"/>
          </a:xfrm>
          <a:prstGeom prst="rect">
            <a:avLst/>
          </a:prstGeom>
        </p:spPr>
      </p:pic>
      <p:pic>
        <p:nvPicPr>
          <p:cNvPr id="10" name="Obrázek 9" descr="Obsah obrázku akvárium, plavidlo, interiér, sprinklerový systém&#10;&#10;Popis byl vytvořen automaticky">
            <a:extLst>
              <a:ext uri="{FF2B5EF4-FFF2-40B4-BE49-F238E27FC236}">
                <a16:creationId xmlns:a16="http://schemas.microsoft.com/office/drawing/2014/main" id="{3CE7F19A-0E32-7AB6-7ADB-13627C19E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53" y="4781402"/>
            <a:ext cx="2557468" cy="1510508"/>
          </a:xfrm>
          <a:prstGeom prst="rect">
            <a:avLst/>
          </a:prstGeom>
        </p:spPr>
      </p:pic>
      <p:pic>
        <p:nvPicPr>
          <p:cNvPr id="12" name="Obrázek 11" descr="Obsah obrázku rostlina, zahrada, veranda&#10;&#10;Popis byl vytvořen automaticky">
            <a:extLst>
              <a:ext uri="{FF2B5EF4-FFF2-40B4-BE49-F238E27FC236}">
                <a16:creationId xmlns:a16="http://schemas.microsoft.com/office/drawing/2014/main" id="{C4DD17BE-7003-254F-3F06-D55811017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17" y="1449386"/>
            <a:ext cx="6828766" cy="30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54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390</Words>
  <Application>Microsoft Office PowerPoint</Application>
  <PresentationFormat>Širokoúhlá obrazovka</PresentationFormat>
  <Paragraphs>30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Motiv Office</vt:lpstr>
      <vt:lpstr> </vt:lpstr>
      <vt:lpstr>Cíl stáže</vt:lpstr>
      <vt:lpstr>Prezentace aplikace PowerPoint</vt:lpstr>
      <vt:lpstr>Výuka dětí probíhá názorně  s využitím barevných obrázků.  Vše je doplněno jednoduchými pokyny.</vt:lpstr>
      <vt:lpstr>Základy čtení se učí pomocí slabikování. Pomáhají jim  i barevné obrázky  s popisky.</vt:lpstr>
      <vt:lpstr>Děti s odlišným mateřským jazykem </vt:lpstr>
      <vt:lpstr>B1˚C com PE do Arieiro e Lombada, Funchal</vt:lpstr>
      <vt:lpstr>Koutky aktivit ve třídách jsou malé, ale dostatečně vybavené a velmi efektivně využívané.</vt:lpstr>
      <vt:lpstr>Péčí o zahradu a mazlíčky naplňují statut Ekoškoly.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Vladislav Ferkl</dc:creator>
  <cp:lastModifiedBy>Uzivatel</cp:lastModifiedBy>
  <cp:revision>4</cp:revision>
  <dcterms:created xsi:type="dcterms:W3CDTF">2021-10-17T09:04:11Z</dcterms:created>
  <dcterms:modified xsi:type="dcterms:W3CDTF">2022-06-23T07:18:44Z</dcterms:modified>
</cp:coreProperties>
</file>