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F8854-55C5-462B-8FCC-08E689674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65B410-B34A-4BB0-9EE8-112C4397D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A4CF5D-8E42-42F3-B14F-04538D9B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2469B0-20B7-415E-9CA3-3B8111AA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2739EE-7F1F-40FE-A02D-E0AA3C13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44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ADCC1-4CC1-41D2-A554-5B27A500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845CE6-03EA-4AC0-85A3-E7F085FE8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63F520-DFBA-41D2-9878-6EAE66F4F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42C78F-5B0D-44E0-9F3A-A61DB908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51DEBA-4F47-4525-8D77-E56C95FE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39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0FB3F29-31E9-4E20-B90C-A095D1613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3F039BF-914C-4191-897C-6A59C71FA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1E5B69-92AD-4D13-B490-02AADE0C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C760B7-C8C5-427B-A66D-15E611A9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E0A8E7-1380-48DE-B3A5-2106F741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52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AAB5-828C-4F42-A591-F5034065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0CBB3-F0BF-4279-A738-9E7F3F11A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07540F-15D4-4F1E-982C-39E28E23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D64EA9-5807-4E0B-9B8B-04C5C8F4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2E15DA-B961-4B16-98CE-A1587F48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2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0C415-630E-44BC-8EF5-866DC42E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4E4FF0-2E46-4D86-93D9-B682D06AD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D411C1-3E81-4962-AC12-4C8BDFE4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31B451-A2F9-4E59-B530-93A74AF51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405273-CB55-4139-8797-4960CC0D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04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67E66-9EF3-4188-941C-0195455B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0B837-14FC-4A50-98A6-17C73284B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88E2DB-57B6-478B-9D82-CAE9757A9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A2A91C-D40F-4CA3-8585-91A52D8E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BC63FE-61B9-446D-A7D3-80E6119D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5C421A-4D4D-4A83-AA3F-FC26A77B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65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E7226-3067-4844-A412-CE092700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1331EC-0A21-4DDA-A316-7E32B44E2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3EE112-A252-4A8F-AB02-3B066F645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6DFAB77-76FD-4CE7-B38F-E803D403B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1D7D8B-F8BB-4D1E-B8E0-AEC7629C9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AF898A-77A1-4544-ABED-433D8406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1346EDB-87F3-48CD-A52C-952671F6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196CCBF-2B09-4DB1-9BDA-3A76268F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38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8EFD0-44A0-4F31-8927-8BF59FD3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8BCBC6-1F43-4191-938C-F8167727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77A80F7-F573-4D00-9A83-6DCF2C30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F931C2-3386-4A0D-A012-5709B742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6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D3A100B-25E5-408B-B591-EB63EE83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738E746-D5C1-4BA5-BCF5-DDA1F185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17B401-EE71-4929-867E-31DDAE8E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24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2E16A-8504-4747-8E40-D0E1F8FD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D987A3-75E2-4A73-9447-865DAD3D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CC3C8E-6506-42B5-9203-D83A06020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B3724F-8B12-43CC-84E3-1506FEE6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916DA5-E154-48EB-9C11-DA98635D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E53EC3-BD7A-44C3-87E0-6D0790E7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0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0A254-9CB1-457B-A7A2-4976DA13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EF88C6-3713-4A0C-83DF-D50D82EA7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F4DBBE-2065-4644-9B92-26FB3BC71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51F4ED-2A02-450F-BFAC-39A20ACC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93A0BF-4517-4943-A94D-0BE44770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F7E825-101B-4148-8AFC-23D68275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05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B95468D-98A6-4A47-AC40-2C42DD9B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3A9962-713D-48A2-A158-D7611C68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C32241-996B-4164-8109-7D2ED6234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4FED4-341B-4F6B-A40D-1139A8045EE9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99F042-1163-467D-B3E9-ED13353B6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A2EB85-7B71-41C2-AD1A-38211384B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DB362-7E88-4467-9968-C903EB5D38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8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24083-3CAC-40C4-9389-5D47B0B7D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0959" y="-1087667"/>
            <a:ext cx="3710866" cy="921352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4698FA-BACE-406E-AFF9-B6EB3829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093" y="1446663"/>
            <a:ext cx="9144000" cy="1050877"/>
          </a:xfrm>
        </p:spPr>
        <p:txBody>
          <a:bodyPr>
            <a:normAutofit fontScale="92500" lnSpcReduction="10000"/>
          </a:bodyPr>
          <a:lstStyle/>
          <a:p>
            <a:r>
              <a:rPr lang="cs-CZ" sz="4800" b="1" dirty="0"/>
              <a:t>Zahraniční stáž Faro, Portugalsko</a:t>
            </a:r>
          </a:p>
          <a:p>
            <a:r>
              <a:rPr lang="cs-CZ" dirty="0"/>
              <a:t>6.10. – 9.10.2021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EAC9E-70CF-4B67-8138-3B3645CD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55" y="0"/>
            <a:ext cx="6717277" cy="14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74612E0-9505-44C3-B453-725EF750B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13" y="2507525"/>
            <a:ext cx="5550923" cy="3705871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64E4DE25-91B5-427A-87B9-3B7336051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47" y="2125072"/>
            <a:ext cx="2363146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0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92D50-DE1D-49BA-81CB-22993055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Cíl stáže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8FDD0-A31F-4402-B5F2-6763EFBCE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Seznámení se systémem portugalského školského systému, zaměření především na práci s dětmi s odlišným mateřským jazykem (OMJ)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Diskuze o rozdílnostech v systému soukromých, polosoukromých a státních škol v praxi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Pozorování a stínování učitelů při práci s dětmi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Inspirace při sledování práce učitelů s dětmi s OMJ a způsoby jejich zapojování do  vzdělávacích a zájmových aktivit</a:t>
            </a:r>
          </a:p>
        </p:txBody>
      </p:sp>
    </p:spTree>
    <p:extLst>
      <p:ext uri="{BB962C8B-B14F-4D97-AF65-F5344CB8AC3E}">
        <p14:creationId xmlns:p14="http://schemas.microsoft.com/office/powerpoint/2010/main" val="2418937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D0D8C-A79D-49D7-8F08-4D754CC5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835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u="sng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Colégio</a:t>
            </a:r>
            <a:r>
              <a:rPr lang="cs-CZ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u="sng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Bernardette</a:t>
            </a:r>
            <a:r>
              <a:rPr lang="cs-CZ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u="sng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Romeira</a:t>
            </a:r>
            <a:endParaRPr lang="cs-CZ" sz="8800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AFE78-F609-4C1A-8588-15065EBE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840"/>
            <a:ext cx="10515600" cy="47901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Soukromá mateřská a základní škola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Školu navštěvuje 260 žáků, děti s OMJ jsou plně zapojeny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Škola poskytuje vzdělávání: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- předškolní od 8 měsíců do 5 let,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- v 1. cyklu „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“ od 1. do 4. třídy (od 5 let),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- ve 2. cyklu „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“ (1. stupeň zákl. školství) - od 5. do 6. tř.,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    - ve 3. cyklu „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“ - od 7. do 9. třídy.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Součástí školy je také Cambridge International </a:t>
            </a:r>
            <a:r>
              <a:rPr lang="cs-CZ" dirty="0" err="1"/>
              <a:t>School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265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BA7654-81F7-4ED9-AFF9-0BE82124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10435"/>
          </a:xfrm>
        </p:spPr>
        <p:txBody>
          <a:bodyPr>
            <a:normAutofit/>
          </a:bodyPr>
          <a:lstStyle/>
          <a:p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 předškolní třídě děti získávají postupně </a:t>
            </a:r>
            <a:b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základy pro čtení a psaní. </a:t>
            </a:r>
            <a:b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dispozici mají hřiště, které je</a:t>
            </a:r>
            <a:b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přístupné přímo ze třídy.</a:t>
            </a:r>
            <a:endParaRPr lang="cs-CZ" sz="6000" dirty="0"/>
          </a:p>
        </p:txBody>
      </p:sp>
      <p:pic>
        <p:nvPicPr>
          <p:cNvPr id="5" name="Zástupný obsah 4" descr="Obsah obrázku text, interiér, zeď, strop&#10;&#10;Popis byl vytvořen automaticky">
            <a:extLst>
              <a:ext uri="{FF2B5EF4-FFF2-40B4-BE49-F238E27FC236}">
                <a16:creationId xmlns:a16="http://schemas.microsoft.com/office/drawing/2014/main" id="{B17934A4-B857-4B69-B956-729331D8F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2366764"/>
            <a:ext cx="6158093" cy="4111227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61A1EB-22BD-4F89-AEAA-397F903F6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4066" y="1349353"/>
            <a:ext cx="6013884" cy="40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7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D62D9-B388-4AE7-BF4F-B67BD211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0081"/>
            <a:ext cx="11094720" cy="1996439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Děti dodržují pravidla, která mají vyvěšená ve třídě </a:t>
            </a:r>
            <a:br>
              <a:rPr lang="cs-CZ" sz="3200" dirty="0">
                <a:latin typeface="+mn-lt"/>
              </a:rPr>
            </a:b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Motivační tabulka – každý úspěch 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                                 přinese  hvězdičku 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28B1F06-FECD-4FDF-961A-3D5035A39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22" y="2621281"/>
            <a:ext cx="5570315" cy="3718819"/>
          </a:xfrm>
        </p:spPr>
      </p:pic>
      <p:pic>
        <p:nvPicPr>
          <p:cNvPr id="7" name="Obrázek 6" descr="Obsah obrázku text, žlutá&#10;&#10;Popis byl vytvořen automaticky">
            <a:extLst>
              <a:ext uri="{FF2B5EF4-FFF2-40B4-BE49-F238E27FC236}">
                <a16:creationId xmlns:a16="http://schemas.microsoft.com/office/drawing/2014/main" id="{00A3C4B2-86F4-41E6-91AE-10305219C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/>
          <a:stretch/>
        </p:blipFill>
        <p:spPr>
          <a:xfrm rot="5400000">
            <a:off x="7155206" y="1943386"/>
            <a:ext cx="5029147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F84E5-6ECC-4657-AA00-1D9F453D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s odlišným mateřským jazykem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5937DF-B6F4-4830-BDAA-C9D07749A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520"/>
            <a:ext cx="10515600" cy="468344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pokud má  dítě problém s porozuměním , učitel </a:t>
            </a:r>
          </a:p>
          <a:p>
            <a:pPr marL="0" indent="0">
              <a:buNone/>
            </a:pPr>
            <a:r>
              <a:rPr lang="cs-CZ" dirty="0"/>
              <a:t>   „pomůže“ anglicky a postupně pomoc snižuje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v případě většího problému s porozuměním má dítě </a:t>
            </a:r>
          </a:p>
          <a:p>
            <a:pPr marL="0" indent="0">
              <a:buNone/>
            </a:pPr>
            <a:r>
              <a:rPr lang="cs-CZ" dirty="0"/>
              <a:t>   možnost využít on-line výuku pro začátečníky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důležité je používání obrázků a opakování slov, </a:t>
            </a:r>
          </a:p>
          <a:p>
            <a:pPr marL="0" indent="0">
              <a:buNone/>
            </a:pPr>
            <a:r>
              <a:rPr lang="cs-CZ" dirty="0"/>
              <a:t>   rozšiřování slovní </a:t>
            </a:r>
          </a:p>
          <a:p>
            <a:pPr marL="0" indent="0">
              <a:buNone/>
            </a:pPr>
            <a:r>
              <a:rPr lang="cs-CZ" dirty="0"/>
              <a:t>   zásoby spolu </a:t>
            </a:r>
          </a:p>
          <a:p>
            <a:pPr marL="0" indent="0">
              <a:buNone/>
            </a:pPr>
            <a:r>
              <a:rPr lang="cs-CZ" dirty="0"/>
              <a:t>   se správnou výslovností   </a:t>
            </a:r>
          </a:p>
        </p:txBody>
      </p:sp>
      <p:pic>
        <p:nvPicPr>
          <p:cNvPr id="5" name="Obrázek 4" descr="Obsah obrázku text, interiér, žlutá&#10;&#10;Popis byl vytvořen automaticky">
            <a:extLst>
              <a:ext uri="{FF2B5EF4-FFF2-40B4-BE49-F238E27FC236}">
                <a16:creationId xmlns:a16="http://schemas.microsoft.com/office/drawing/2014/main" id="{019A4FF8-845C-4CB9-9FC2-3FAA4CEF6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2692" y="1043407"/>
            <a:ext cx="3095570" cy="20666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10657E-65E8-476E-8BD2-A7B9EFE17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77" y="4069080"/>
            <a:ext cx="3157341" cy="2107883"/>
          </a:xfrm>
          <a:prstGeom prst="rect">
            <a:avLst/>
          </a:prstGeom>
        </p:spPr>
      </p:pic>
      <p:pic>
        <p:nvPicPr>
          <p:cNvPr id="11" name="Obrázek 10" descr="Obsah obrázku text, interiér&#10;&#10;Popis byl vytvořen automaticky">
            <a:extLst>
              <a:ext uri="{FF2B5EF4-FFF2-40B4-BE49-F238E27FC236}">
                <a16:creationId xmlns:a16="http://schemas.microsoft.com/office/drawing/2014/main" id="{A097D742-1FD0-4B1A-8DAA-6C868958E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27" y="3841423"/>
            <a:ext cx="3498341" cy="23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0BF4B-59C3-4284-A83E-81D257EA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1"/>
          </a:xfrm>
        </p:spPr>
        <p:txBody>
          <a:bodyPr>
            <a:normAutofit fontScale="90000"/>
          </a:bodyPr>
          <a:lstStyle/>
          <a:p>
            <a:r>
              <a:rPr lang="cs-CZ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Jardim-Escola</a:t>
            </a:r>
            <a:r>
              <a:rPr lang="cs-CZ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Joao</a:t>
            </a:r>
            <a:r>
              <a:rPr lang="cs-CZ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 Deus</a:t>
            </a:r>
            <a:endParaRPr lang="cs-CZ" b="1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4AC1CD0-6306-40F3-BAC1-96A79446FA9C}"/>
              </a:ext>
            </a:extLst>
          </p:cNvPr>
          <p:cNvSpPr txBox="1">
            <a:spLocks/>
          </p:cNvSpPr>
          <p:nvPr/>
        </p:nvSpPr>
        <p:spPr>
          <a:xfrm>
            <a:off x="642891" y="1118586"/>
            <a:ext cx="10515600" cy="2610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Škola byla založena 1985 (první škola </a:t>
            </a:r>
            <a:r>
              <a:rPr lang="cs-CZ" dirty="0" err="1"/>
              <a:t>Joao</a:t>
            </a:r>
            <a:r>
              <a:rPr lang="cs-CZ" dirty="0"/>
              <a:t> de Deus 1911 v Coimbra)</a:t>
            </a:r>
          </a:p>
          <a:p>
            <a:pPr marL="0" indent="0">
              <a:buNone/>
            </a:pPr>
            <a:r>
              <a:rPr lang="cs-CZ" dirty="0"/>
              <a:t>    Celkem 169 studentů (3 – 9 let)</a:t>
            </a:r>
          </a:p>
          <a:p>
            <a:r>
              <a:rPr lang="cs-CZ" dirty="0"/>
              <a:t>11 učitelů + 3 asistenti + 1 animátor + 1 </a:t>
            </a:r>
            <a:r>
              <a:rPr lang="cs-CZ" dirty="0" err="1"/>
              <a:t>admin.pracovník</a:t>
            </a:r>
            <a:r>
              <a:rPr lang="cs-CZ" dirty="0"/>
              <a:t> + 1 kuchařka + 9 pomocných sil (uklízení aj.)</a:t>
            </a:r>
          </a:p>
          <a:p>
            <a:r>
              <a:rPr lang="cs-CZ" dirty="0"/>
              <a:t>1 třída = max 26 dětí</a:t>
            </a:r>
          </a:p>
          <a:p>
            <a:r>
              <a:rPr lang="cs-CZ" dirty="0"/>
              <a:t>Ve školce 1 třída = 1 učitelka + 1 asistent</a:t>
            </a:r>
          </a:p>
          <a:p>
            <a:r>
              <a:rPr lang="cs-CZ" dirty="0"/>
              <a:t>Na základní škole 1 třída = 1 učitelka</a:t>
            </a:r>
          </a:p>
          <a:p>
            <a:r>
              <a:rPr lang="cs-CZ" dirty="0"/>
              <a:t>Externí učitelé na předměty: umění, dramatický kroužek, hudební výchova, tělocvik, osobnostní rozvoj, angličtina, zahradnictví, IT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C94ECDD-E735-4247-8EA8-2F29C748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0" y="3533313"/>
            <a:ext cx="10444579" cy="287636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Angličtina již pro děti od 3 let (1x týdně)</a:t>
            </a:r>
          </a:p>
          <a:p>
            <a:pPr>
              <a:lnSpc>
                <a:spcPct val="110000"/>
              </a:lnSpc>
            </a:pPr>
            <a:r>
              <a:rPr lang="cs-CZ" dirty="0"/>
              <a:t>Na základní škole angličtina 3x týdně</a:t>
            </a:r>
          </a:p>
          <a:p>
            <a:pPr>
              <a:lnSpc>
                <a:spcPct val="110000"/>
              </a:lnSpc>
            </a:pPr>
            <a:r>
              <a:rPr lang="cs-CZ" dirty="0"/>
              <a:t>Ve škole mají kromě Portugalců také: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Ruské národnosti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Rumunské národnosti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Ukrajinské národnosti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Španělské národnosti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Irské národnosti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Všechny tyto děti přišly do školy již v raném věku</a:t>
            </a:r>
          </a:p>
        </p:txBody>
      </p:sp>
    </p:spTree>
    <p:extLst>
      <p:ext uri="{BB962C8B-B14F-4D97-AF65-F5344CB8AC3E}">
        <p14:creationId xmlns:p14="http://schemas.microsoft.com/office/powerpoint/2010/main" val="155986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B3C6F-1281-4B46-A7C3-702485A41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dětí tvoří výzdobu školy</a:t>
            </a:r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A4D9A406-1813-47C7-990A-D3A72F915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5" y="1858483"/>
            <a:ext cx="3263503" cy="4351338"/>
          </a:xfrm>
          <a:prstGeom prst="rect">
            <a:avLst/>
          </a:prstGeom>
        </p:spPr>
      </p:pic>
      <p:pic>
        <p:nvPicPr>
          <p:cNvPr id="5" name="Zástupný obsah 21" descr="Obsah obrázku zeď, interiér, koupelna, dřez&#10;&#10;Popis byl vytvořen automaticky">
            <a:extLst>
              <a:ext uri="{FF2B5EF4-FFF2-40B4-BE49-F238E27FC236}">
                <a16:creationId xmlns:a16="http://schemas.microsoft.com/office/drawing/2014/main" id="{53A94C1B-A82E-44CC-9D73-779F35F05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2" y="1380445"/>
            <a:ext cx="3376953" cy="4502604"/>
          </a:xfrm>
          <a:prstGeom prst="rect">
            <a:avLst/>
          </a:prstGeom>
        </p:spPr>
      </p:pic>
      <p:pic>
        <p:nvPicPr>
          <p:cNvPr id="6" name="Obrázek 5" descr="Obsah obrázku interiér, patro, stůl, strop&#10;&#10;Popis byl vytvořen automaticky">
            <a:extLst>
              <a:ext uri="{FF2B5EF4-FFF2-40B4-BE49-F238E27FC236}">
                <a16:creationId xmlns:a16="http://schemas.microsoft.com/office/drawing/2014/main" id="{DFCFED23-51BC-4B7E-9AED-BFBB30CD3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/>
          <a:stretch/>
        </p:blipFill>
        <p:spPr>
          <a:xfrm>
            <a:off x="7976848" y="540230"/>
            <a:ext cx="3767559" cy="452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BF7E8-D13E-4837-B0C0-2CD1C722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Výuka u stolků a v lavicích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C5FD78-4722-4D6E-AB3D-43B3163A7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725820"/>
            <a:ext cx="5257800" cy="113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ext, interiér, patro, okno&#10;&#10;Popis byl vytvořen automaticky">
            <a:extLst>
              <a:ext uri="{FF2B5EF4-FFF2-40B4-BE49-F238E27FC236}">
                <a16:creationId xmlns:a16="http://schemas.microsoft.com/office/drawing/2014/main" id="{9FF95196-0A4B-4691-B8DE-25C22DA9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0634"/>
            <a:ext cx="3100384" cy="4133845"/>
          </a:xfrm>
          <a:prstGeom prst="rect">
            <a:avLst/>
          </a:prstGeom>
        </p:spPr>
      </p:pic>
      <p:pic>
        <p:nvPicPr>
          <p:cNvPr id="6" name="Zástupný obsah 4" descr="Obsah obrázku text, interiér, patro, stůl&#10;&#10;Popis byl vytvořen automaticky">
            <a:extLst>
              <a:ext uri="{FF2B5EF4-FFF2-40B4-BE49-F238E27FC236}">
                <a16:creationId xmlns:a16="http://schemas.microsoft.com/office/drawing/2014/main" id="{A4A1B328-C466-4CB5-B462-F11BC7FEC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00" y="1453672"/>
            <a:ext cx="3145887" cy="4194516"/>
          </a:xfrm>
          <a:prstGeom prst="rect">
            <a:avLst/>
          </a:prstGeom>
        </p:spPr>
      </p:pic>
      <p:pic>
        <p:nvPicPr>
          <p:cNvPr id="7" name="Obrázek 6" descr="Obsah obrázku text, police, interiér, soupravy&#10;&#10;Popis byl vytvořen automaticky">
            <a:extLst>
              <a:ext uri="{FF2B5EF4-FFF2-40B4-BE49-F238E27FC236}">
                <a16:creationId xmlns:a16="http://schemas.microsoft.com/office/drawing/2014/main" id="{2E152794-10CB-4BC6-9669-45FE31F3FE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9" r="-2" b="1018"/>
          <a:stretch/>
        </p:blipFill>
        <p:spPr>
          <a:xfrm>
            <a:off x="7614345" y="1534566"/>
            <a:ext cx="3867163" cy="40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54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448</Words>
  <Application>Microsoft Office PowerPoint</Application>
  <PresentationFormat>Širokoúhlá obrazovka</PresentationFormat>
  <Paragraphs>47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Motiv Office</vt:lpstr>
      <vt:lpstr> </vt:lpstr>
      <vt:lpstr>Cíl stáže</vt:lpstr>
      <vt:lpstr> Colégio Bernardette Romeira</vt:lpstr>
      <vt:lpstr>V předškolní třídě děti získávají postupně  i základy pro čtení a psaní.  K dispozici mají hřiště, které je přístupné přímo ze třídy.</vt:lpstr>
      <vt:lpstr>Děti dodržují pravidla, která mají vyvěšená ve třídě   Motivační tabulka – každý úspěch                                   přinese  hvězdičku </vt:lpstr>
      <vt:lpstr>Děti s odlišným mateřským jazykem </vt:lpstr>
      <vt:lpstr>Jardim-Escola Joao de Deus</vt:lpstr>
      <vt:lpstr>Práce dětí tvoří výzdobu školy</vt:lpstr>
      <vt:lpstr>Výuka u stolků a v lavicích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Vladislav Ferkl</dc:creator>
  <cp:lastModifiedBy>Uzivatel</cp:lastModifiedBy>
  <cp:revision>2</cp:revision>
  <dcterms:created xsi:type="dcterms:W3CDTF">2021-10-17T09:04:11Z</dcterms:created>
  <dcterms:modified xsi:type="dcterms:W3CDTF">2022-01-27T12:42:42Z</dcterms:modified>
</cp:coreProperties>
</file>